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6" r:id="rId2"/>
  </p:sldMasterIdLst>
  <p:sldIdLst>
    <p:sldId id="375" r:id="rId3"/>
    <p:sldId id="291" r:id="rId4"/>
    <p:sldId id="294" r:id="rId5"/>
    <p:sldId id="299" r:id="rId6"/>
    <p:sldId id="300" r:id="rId7"/>
    <p:sldId id="301" r:id="rId8"/>
  </p:sldIdLst>
  <p:sldSz cx="9144000" cy="6858000" type="screen4x3"/>
  <p:notesSz cx="9144000" cy="6858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330066" y="294259"/>
            <a:ext cx="2483866" cy="574040"/>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916939" y="4969840"/>
            <a:ext cx="7310120" cy="94107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6182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heavy">
                <a:solidFill>
                  <a:srgbClr val="00AFEF"/>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000" b="0" i="0">
                <a:solidFill>
                  <a:schemeClr val="bg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heavy">
                <a:solidFill>
                  <a:srgbClr val="00AFEF"/>
                </a:solidFill>
                <a:latin typeface="Calibri"/>
                <a:cs typeface="Calibri"/>
              </a:defRPr>
            </a:lvl1pPr>
          </a:lstStyle>
          <a:p>
            <a:endParaRPr/>
          </a:p>
        </p:txBody>
      </p:sp>
      <p:sp>
        <p:nvSpPr>
          <p:cNvPr id="3" name="Holder 3"/>
          <p:cNvSpPr>
            <a:spLocks noGrp="1"/>
          </p:cNvSpPr>
          <p:nvPr>
            <p:ph sz="half" idx="2"/>
          </p:nvPr>
        </p:nvSpPr>
        <p:spPr>
          <a:xfrm>
            <a:off x="527710" y="1995297"/>
            <a:ext cx="3285490" cy="4227195"/>
          </a:xfrm>
          <a:prstGeom prst="rect">
            <a:avLst/>
          </a:prstGeom>
        </p:spPr>
        <p:txBody>
          <a:bodyPr wrap="square" lIns="0" tIns="0" rIns="0" bIns="0">
            <a:spAutoFit/>
          </a:bodyPr>
          <a:lstStyle>
            <a:lvl1pPr>
              <a:defRPr sz="2600" b="0" i="0">
                <a:solidFill>
                  <a:schemeClr val="bg1"/>
                </a:solidFill>
                <a:latin typeface="Calibri"/>
                <a:cs typeface="Calibri"/>
              </a:defRPr>
            </a:lvl1pPr>
          </a:lstStyle>
          <a:p>
            <a:endParaRPr/>
          </a:p>
        </p:txBody>
      </p:sp>
      <p:sp>
        <p:nvSpPr>
          <p:cNvPr id="4" name="Holder 4"/>
          <p:cNvSpPr>
            <a:spLocks noGrp="1"/>
          </p:cNvSpPr>
          <p:nvPr>
            <p:ph sz="half" idx="3"/>
          </p:nvPr>
        </p:nvSpPr>
        <p:spPr>
          <a:xfrm>
            <a:off x="5185028" y="1949323"/>
            <a:ext cx="3496309" cy="4292600"/>
          </a:xfrm>
          <a:prstGeom prst="rect">
            <a:avLst/>
          </a:prstGeom>
        </p:spPr>
        <p:txBody>
          <a:bodyPr wrap="square" lIns="0" tIns="0" rIns="0" bIns="0">
            <a:spAutoFit/>
          </a:bodyPr>
          <a:lstStyle>
            <a:lvl1pPr>
              <a:defRPr sz="2800" b="0" i="0">
                <a:solidFill>
                  <a:srgbClr val="F1F1F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u="heavy">
                <a:solidFill>
                  <a:srgbClr val="00AFEF"/>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10799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7493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53601" y="767714"/>
            <a:ext cx="5436795" cy="755463"/>
          </a:xfrm>
        </p:spPr>
        <p:txBody>
          <a:bodyPr lIns="0" tIns="0" rIns="0" bIns="0"/>
          <a:lstStyle>
            <a:lvl1pPr>
              <a:defRPr sz="4909" b="1"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739378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53601" y="767714"/>
            <a:ext cx="5436795" cy="755463"/>
          </a:xfrm>
        </p:spPr>
        <p:txBody>
          <a:bodyPr lIns="0" tIns="0" rIns="0" bIns="0"/>
          <a:lstStyle>
            <a:lvl1pPr>
              <a:defRPr sz="4909" b="1"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5003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53601" y="767714"/>
            <a:ext cx="5436795" cy="755463"/>
          </a:xfrm>
        </p:spPr>
        <p:txBody>
          <a:bodyPr lIns="0" tIns="0" rIns="0" bIns="0"/>
          <a:lstStyle>
            <a:lvl1pPr>
              <a:defRPr sz="4909" b="1"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684400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353185" y="446658"/>
            <a:ext cx="6437629" cy="574040"/>
          </a:xfrm>
          <a:prstGeom prst="rect">
            <a:avLst/>
          </a:prstGeom>
        </p:spPr>
        <p:txBody>
          <a:bodyPr wrap="square" lIns="0" tIns="0" rIns="0" bIns="0">
            <a:spAutoFit/>
          </a:bodyPr>
          <a:lstStyle>
            <a:lvl1pPr>
              <a:defRPr sz="3600" b="0" i="0" u="heavy">
                <a:solidFill>
                  <a:srgbClr val="00AFEF"/>
                </a:solidFill>
                <a:latin typeface="Calibri"/>
                <a:cs typeface="Calibri"/>
              </a:defRPr>
            </a:lvl1pPr>
          </a:lstStyle>
          <a:p>
            <a:endParaRPr/>
          </a:p>
        </p:txBody>
      </p:sp>
      <p:sp>
        <p:nvSpPr>
          <p:cNvPr id="3" name="Holder 3"/>
          <p:cNvSpPr>
            <a:spLocks noGrp="1"/>
          </p:cNvSpPr>
          <p:nvPr>
            <p:ph type="body" idx="1"/>
          </p:nvPr>
        </p:nvSpPr>
        <p:spPr>
          <a:xfrm>
            <a:off x="523874" y="1790141"/>
            <a:ext cx="8096250" cy="3867785"/>
          </a:xfrm>
          <a:prstGeom prst="rect">
            <a:avLst/>
          </a:prstGeom>
        </p:spPr>
        <p:txBody>
          <a:bodyPr wrap="square" lIns="0" tIns="0" rIns="0" bIns="0">
            <a:spAutoFit/>
          </a:bodyPr>
          <a:lstStyle>
            <a:lvl1pPr>
              <a:defRPr sz="2000" b="0" i="0">
                <a:solidFill>
                  <a:schemeClr val="bg1"/>
                </a:solidFill>
                <a:latin typeface="Calibri"/>
                <a:cs typeface="Calibri"/>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853601" y="767714"/>
            <a:ext cx="5436795" cy="1107996"/>
          </a:xfrm>
          <a:prstGeom prst="rect">
            <a:avLst/>
          </a:prstGeom>
        </p:spPr>
        <p:txBody>
          <a:bodyPr wrap="square" lIns="0" tIns="0" rIns="0" bIns="0">
            <a:spAutoFit/>
          </a:bodyPr>
          <a:lstStyle>
            <a:lvl1pPr>
              <a:defRPr sz="7200" b="1"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457200" y="1577340"/>
            <a:ext cx="82296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108960" y="6377940"/>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11/11/2018</a:t>
            </a:fld>
            <a:endParaRPr lang="en-US"/>
          </a:p>
        </p:txBody>
      </p:sp>
      <p:sp>
        <p:nvSpPr>
          <p:cNvPr id="6" name="Holder 6"/>
          <p:cNvSpPr>
            <a:spLocks noGrp="1"/>
          </p:cNvSpPr>
          <p:nvPr>
            <p:ph type="sldNum" sz="quarter" idx="7"/>
          </p:nvPr>
        </p:nvSpPr>
        <p:spPr>
          <a:xfrm>
            <a:off x="6583680" y="6377940"/>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9503326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311719">
        <a:defRPr>
          <a:latin typeface="+mn-lt"/>
          <a:ea typeface="+mn-ea"/>
          <a:cs typeface="+mn-cs"/>
        </a:defRPr>
      </a:lvl2pPr>
      <a:lvl3pPr marL="623438">
        <a:defRPr>
          <a:latin typeface="+mn-lt"/>
          <a:ea typeface="+mn-ea"/>
          <a:cs typeface="+mn-cs"/>
        </a:defRPr>
      </a:lvl3pPr>
      <a:lvl4pPr marL="935157">
        <a:defRPr>
          <a:latin typeface="+mn-lt"/>
          <a:ea typeface="+mn-ea"/>
          <a:cs typeface="+mn-cs"/>
        </a:defRPr>
      </a:lvl4pPr>
      <a:lvl5pPr marL="1246876">
        <a:defRPr>
          <a:latin typeface="+mn-lt"/>
          <a:ea typeface="+mn-ea"/>
          <a:cs typeface="+mn-cs"/>
        </a:defRPr>
      </a:lvl5pPr>
      <a:lvl6pPr marL="1558595">
        <a:defRPr>
          <a:latin typeface="+mn-lt"/>
          <a:ea typeface="+mn-ea"/>
          <a:cs typeface="+mn-cs"/>
        </a:defRPr>
      </a:lvl6pPr>
      <a:lvl7pPr marL="1870314">
        <a:defRPr>
          <a:latin typeface="+mn-lt"/>
          <a:ea typeface="+mn-ea"/>
          <a:cs typeface="+mn-cs"/>
        </a:defRPr>
      </a:lvl7pPr>
      <a:lvl8pPr marL="2182033">
        <a:defRPr>
          <a:latin typeface="+mn-lt"/>
          <a:ea typeface="+mn-ea"/>
          <a:cs typeface="+mn-cs"/>
        </a:defRPr>
      </a:lvl8pPr>
      <a:lvl9pPr marL="2493752">
        <a:defRPr>
          <a:latin typeface="+mn-lt"/>
          <a:ea typeface="+mn-ea"/>
          <a:cs typeface="+mn-cs"/>
        </a:defRPr>
      </a:lvl9pPr>
    </p:bodyStyle>
    <p:otherStyle>
      <a:lvl1pPr marL="0">
        <a:defRPr>
          <a:latin typeface="+mn-lt"/>
          <a:ea typeface="+mn-ea"/>
          <a:cs typeface="+mn-cs"/>
        </a:defRPr>
      </a:lvl1pPr>
      <a:lvl2pPr marL="311719">
        <a:defRPr>
          <a:latin typeface="+mn-lt"/>
          <a:ea typeface="+mn-ea"/>
          <a:cs typeface="+mn-cs"/>
        </a:defRPr>
      </a:lvl2pPr>
      <a:lvl3pPr marL="623438">
        <a:defRPr>
          <a:latin typeface="+mn-lt"/>
          <a:ea typeface="+mn-ea"/>
          <a:cs typeface="+mn-cs"/>
        </a:defRPr>
      </a:lvl3pPr>
      <a:lvl4pPr marL="935157">
        <a:defRPr>
          <a:latin typeface="+mn-lt"/>
          <a:ea typeface="+mn-ea"/>
          <a:cs typeface="+mn-cs"/>
        </a:defRPr>
      </a:lvl4pPr>
      <a:lvl5pPr marL="1246876">
        <a:defRPr>
          <a:latin typeface="+mn-lt"/>
          <a:ea typeface="+mn-ea"/>
          <a:cs typeface="+mn-cs"/>
        </a:defRPr>
      </a:lvl5pPr>
      <a:lvl6pPr marL="1558595">
        <a:defRPr>
          <a:latin typeface="+mn-lt"/>
          <a:ea typeface="+mn-ea"/>
          <a:cs typeface="+mn-cs"/>
        </a:defRPr>
      </a:lvl6pPr>
      <a:lvl7pPr marL="1870314">
        <a:defRPr>
          <a:latin typeface="+mn-lt"/>
          <a:ea typeface="+mn-ea"/>
          <a:cs typeface="+mn-cs"/>
        </a:defRPr>
      </a:lvl7pPr>
      <a:lvl8pPr marL="2182033">
        <a:defRPr>
          <a:latin typeface="+mn-lt"/>
          <a:ea typeface="+mn-ea"/>
          <a:cs typeface="+mn-cs"/>
        </a:defRPr>
      </a:lvl8pPr>
      <a:lvl9pPr marL="249375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86137" y="523442"/>
            <a:ext cx="3706906" cy="2119346"/>
          </a:xfrm>
          <a:prstGeom prst="rect">
            <a:avLst/>
          </a:prstGeom>
        </p:spPr>
        <p:txBody>
          <a:bodyPr vert="horz" wrap="square" lIns="0" tIns="12556" rIns="0" bIns="0" rtlCol="0">
            <a:spAutoFit/>
          </a:bodyPr>
          <a:lstStyle/>
          <a:p>
            <a:pPr marL="7793" marR="3464" algn="ctr">
              <a:lnSpc>
                <a:spcPts val="6095"/>
              </a:lnSpc>
              <a:spcBef>
                <a:spcPts val="99"/>
              </a:spcBef>
            </a:pPr>
            <a:r>
              <a:rPr spc="-3" dirty="0"/>
              <a:t>Advance  Electronic</a:t>
            </a:r>
            <a:r>
              <a:rPr spc="-48" dirty="0"/>
              <a:t> </a:t>
            </a:r>
            <a:r>
              <a:rPr spc="-3" dirty="0"/>
              <a:t>I</a:t>
            </a:r>
          </a:p>
          <a:p>
            <a:pPr algn="ctr">
              <a:spcBef>
                <a:spcPts val="290"/>
              </a:spcBef>
            </a:pPr>
            <a:r>
              <a:rPr sz="3273" b="0" spc="-3" dirty="0">
                <a:latin typeface="Courier New"/>
                <a:cs typeface="Courier New"/>
              </a:rPr>
              <a:t>THIRD</a:t>
            </a:r>
            <a:r>
              <a:rPr sz="3273" b="0" spc="-34" dirty="0">
                <a:latin typeface="Courier New"/>
                <a:cs typeface="Courier New"/>
              </a:rPr>
              <a:t> </a:t>
            </a:r>
            <a:r>
              <a:rPr sz="3273" b="0" spc="-3" dirty="0">
                <a:latin typeface="Courier New"/>
                <a:cs typeface="Courier New"/>
              </a:rPr>
              <a:t>YEAR</a:t>
            </a:r>
            <a:endParaRPr sz="3273" dirty="0">
              <a:latin typeface="Courier New"/>
              <a:cs typeface="Courier New"/>
            </a:endParaRPr>
          </a:p>
        </p:txBody>
      </p:sp>
      <p:sp>
        <p:nvSpPr>
          <p:cNvPr id="3" name="object 3"/>
          <p:cNvSpPr txBox="1"/>
          <p:nvPr/>
        </p:nvSpPr>
        <p:spPr>
          <a:xfrm>
            <a:off x="5313952" y="4375092"/>
            <a:ext cx="640773" cy="134612"/>
          </a:xfrm>
          <a:prstGeom prst="rect">
            <a:avLst/>
          </a:prstGeom>
        </p:spPr>
        <p:txBody>
          <a:bodyPr vert="horz" wrap="square" lIns="0" tIns="8659" rIns="0" bIns="0" rtlCol="0">
            <a:spAutoFit/>
          </a:bodyPr>
          <a:lstStyle/>
          <a:p>
            <a:pPr marL="8659" defTabSz="623438">
              <a:spcBef>
                <a:spcPts val="68"/>
              </a:spcBef>
            </a:pPr>
            <a:r>
              <a:rPr sz="818" spc="-3" dirty="0">
                <a:solidFill>
                  <a:prstClr val="black"/>
                </a:solidFill>
                <a:latin typeface="Courier New"/>
                <a:cs typeface="Courier New"/>
              </a:rPr>
              <a:t>Electronic</a:t>
            </a:r>
            <a:endParaRPr sz="818">
              <a:solidFill>
                <a:prstClr val="black"/>
              </a:solidFill>
              <a:latin typeface="Courier New"/>
              <a:cs typeface="Courier New"/>
            </a:endParaRPr>
          </a:p>
        </p:txBody>
      </p:sp>
      <p:sp>
        <p:nvSpPr>
          <p:cNvPr id="4" name="object 4"/>
          <p:cNvSpPr txBox="1"/>
          <p:nvPr/>
        </p:nvSpPr>
        <p:spPr>
          <a:xfrm>
            <a:off x="6028743" y="4375092"/>
            <a:ext cx="733425" cy="134612"/>
          </a:xfrm>
          <a:prstGeom prst="rect">
            <a:avLst/>
          </a:prstGeom>
        </p:spPr>
        <p:txBody>
          <a:bodyPr vert="horz" wrap="square" lIns="0" tIns="8659" rIns="0" bIns="0" rtlCol="0">
            <a:spAutoFit/>
          </a:bodyPr>
          <a:lstStyle/>
          <a:p>
            <a:pPr marL="8659" defTabSz="623438">
              <a:spcBef>
                <a:spcPts val="68"/>
              </a:spcBef>
            </a:pPr>
            <a:r>
              <a:rPr sz="818" spc="-3" dirty="0">
                <a:solidFill>
                  <a:prstClr val="black"/>
                </a:solidFill>
                <a:latin typeface="Courier New"/>
                <a:cs typeface="Courier New"/>
              </a:rPr>
              <a:t>Devices</a:t>
            </a:r>
            <a:r>
              <a:rPr sz="818" spc="177" dirty="0">
                <a:solidFill>
                  <a:prstClr val="black"/>
                </a:solidFill>
                <a:latin typeface="Courier New"/>
                <a:cs typeface="Courier New"/>
              </a:rPr>
              <a:t> </a:t>
            </a:r>
            <a:r>
              <a:rPr sz="818" spc="-3" dirty="0">
                <a:solidFill>
                  <a:prstClr val="black"/>
                </a:solidFill>
                <a:latin typeface="Courier New"/>
                <a:cs typeface="Courier New"/>
              </a:rPr>
              <a:t>and</a:t>
            </a:r>
            <a:endParaRPr sz="818">
              <a:solidFill>
                <a:prstClr val="black"/>
              </a:solidFill>
              <a:latin typeface="Courier New"/>
              <a:cs typeface="Courier New"/>
            </a:endParaRPr>
          </a:p>
        </p:txBody>
      </p:sp>
      <p:sp>
        <p:nvSpPr>
          <p:cNvPr id="5" name="object 5"/>
          <p:cNvSpPr txBox="1"/>
          <p:nvPr/>
        </p:nvSpPr>
        <p:spPr>
          <a:xfrm>
            <a:off x="2659934" y="4109648"/>
            <a:ext cx="2486891" cy="514663"/>
          </a:xfrm>
          <a:prstGeom prst="rect">
            <a:avLst/>
          </a:prstGeom>
        </p:spPr>
        <p:txBody>
          <a:bodyPr vert="horz" wrap="square" lIns="0" tIns="70139" rIns="0" bIns="0" rtlCol="0">
            <a:spAutoFit/>
          </a:bodyPr>
          <a:lstStyle/>
          <a:p>
            <a:pPr marL="41563" defTabSz="623438">
              <a:spcBef>
                <a:spcPts val="552"/>
              </a:spcBef>
            </a:pPr>
            <a:r>
              <a:rPr sz="784" b="1" i="1" spc="109" dirty="0">
                <a:solidFill>
                  <a:prstClr val="black"/>
                </a:solidFill>
                <a:latin typeface="Times New Roman"/>
                <a:cs typeface="Times New Roman"/>
              </a:rPr>
              <a:t>Main</a:t>
            </a:r>
            <a:r>
              <a:rPr sz="784" b="1" i="1" spc="41" dirty="0">
                <a:solidFill>
                  <a:prstClr val="black"/>
                </a:solidFill>
                <a:latin typeface="Times New Roman"/>
                <a:cs typeface="Times New Roman"/>
              </a:rPr>
              <a:t> </a:t>
            </a:r>
            <a:r>
              <a:rPr sz="784" b="1" i="1" spc="58" dirty="0">
                <a:solidFill>
                  <a:prstClr val="black"/>
                </a:solidFill>
                <a:latin typeface="Times New Roman"/>
                <a:cs typeface="Times New Roman"/>
              </a:rPr>
              <a:t>References:</a:t>
            </a:r>
            <a:endParaRPr sz="784">
              <a:solidFill>
                <a:prstClr val="black"/>
              </a:solidFill>
              <a:latin typeface="Times New Roman"/>
              <a:cs typeface="Times New Roman"/>
            </a:endParaRPr>
          </a:p>
          <a:p>
            <a:pPr marL="164085" marR="3464" indent="-155859" defTabSz="623438">
              <a:lnSpc>
                <a:spcPts val="927"/>
              </a:lnSpc>
              <a:spcBef>
                <a:spcPts val="740"/>
              </a:spcBef>
            </a:pPr>
            <a:r>
              <a:rPr sz="920" dirty="0">
                <a:solidFill>
                  <a:prstClr val="black"/>
                </a:solidFill>
                <a:latin typeface="Courier New"/>
                <a:cs typeface="Courier New"/>
              </a:rPr>
              <a:t>1- </a:t>
            </a:r>
            <a:r>
              <a:rPr sz="682" i="1" spc="99" dirty="0">
                <a:solidFill>
                  <a:prstClr val="black"/>
                </a:solidFill>
                <a:latin typeface="Times New Roman"/>
                <a:cs typeface="Times New Roman"/>
              </a:rPr>
              <a:t>Robert </a:t>
            </a:r>
            <a:r>
              <a:rPr sz="682" i="1" spc="48" dirty="0">
                <a:solidFill>
                  <a:prstClr val="black"/>
                </a:solidFill>
                <a:latin typeface="Times New Roman"/>
                <a:cs typeface="Times New Roman"/>
              </a:rPr>
              <a:t>L. </a:t>
            </a:r>
            <a:r>
              <a:rPr sz="682" i="1" spc="89" dirty="0">
                <a:solidFill>
                  <a:prstClr val="black"/>
                </a:solidFill>
                <a:latin typeface="Times New Roman"/>
                <a:cs typeface="Times New Roman"/>
              </a:rPr>
              <a:t>Boylestad </a:t>
            </a:r>
            <a:r>
              <a:rPr sz="818" spc="-3" dirty="0">
                <a:solidFill>
                  <a:prstClr val="black"/>
                </a:solidFill>
                <a:latin typeface="Courier New"/>
                <a:cs typeface="Courier New"/>
              </a:rPr>
              <a:t>and </a:t>
            </a:r>
            <a:r>
              <a:rPr sz="682" i="1" spc="72" dirty="0">
                <a:solidFill>
                  <a:prstClr val="black"/>
                </a:solidFill>
                <a:latin typeface="Times New Roman"/>
                <a:cs typeface="Times New Roman"/>
              </a:rPr>
              <a:t>Louis </a:t>
            </a:r>
            <a:r>
              <a:rPr sz="682" i="1" spc="92" dirty="0">
                <a:solidFill>
                  <a:prstClr val="black"/>
                </a:solidFill>
                <a:latin typeface="Times New Roman"/>
                <a:cs typeface="Times New Roman"/>
              </a:rPr>
              <a:t>Nashelsky</a:t>
            </a:r>
            <a:r>
              <a:rPr sz="818" spc="92" dirty="0">
                <a:solidFill>
                  <a:prstClr val="black"/>
                </a:solidFill>
                <a:latin typeface="Courier New"/>
                <a:cs typeface="Courier New"/>
              </a:rPr>
              <a:t>, </a:t>
            </a:r>
            <a:r>
              <a:rPr sz="818" dirty="0">
                <a:solidFill>
                  <a:prstClr val="black"/>
                </a:solidFill>
                <a:latin typeface="Courier New"/>
                <a:cs typeface="Courier New"/>
              </a:rPr>
              <a:t>“  </a:t>
            </a:r>
            <a:r>
              <a:rPr sz="818" spc="-3" dirty="0">
                <a:solidFill>
                  <a:prstClr val="black"/>
                </a:solidFill>
                <a:latin typeface="Courier New"/>
                <a:cs typeface="Courier New"/>
              </a:rPr>
              <a:t>Circuit Theory</a:t>
            </a:r>
            <a:r>
              <a:rPr sz="818" spc="-10" dirty="0">
                <a:solidFill>
                  <a:prstClr val="black"/>
                </a:solidFill>
                <a:latin typeface="Courier New"/>
                <a:cs typeface="Courier New"/>
              </a:rPr>
              <a:t> </a:t>
            </a:r>
            <a:r>
              <a:rPr sz="818" spc="-3" dirty="0">
                <a:solidFill>
                  <a:prstClr val="black"/>
                </a:solidFill>
                <a:latin typeface="Courier New"/>
                <a:cs typeface="Courier New"/>
              </a:rPr>
              <a:t>“.</a:t>
            </a:r>
            <a:endParaRPr sz="818">
              <a:solidFill>
                <a:prstClr val="black"/>
              </a:solidFill>
              <a:latin typeface="Courier New"/>
              <a:cs typeface="Courier New"/>
            </a:endParaRPr>
          </a:p>
        </p:txBody>
      </p:sp>
      <p:sp>
        <p:nvSpPr>
          <p:cNvPr id="6" name="object 6"/>
          <p:cNvSpPr txBox="1"/>
          <p:nvPr/>
        </p:nvSpPr>
        <p:spPr>
          <a:xfrm>
            <a:off x="2659934" y="4607849"/>
            <a:ext cx="1805853" cy="150758"/>
          </a:xfrm>
          <a:prstGeom prst="rect">
            <a:avLst/>
          </a:prstGeom>
        </p:spPr>
        <p:txBody>
          <a:bodyPr vert="horz" wrap="square" lIns="0" tIns="9092" rIns="0" bIns="0" rtlCol="0">
            <a:spAutoFit/>
          </a:bodyPr>
          <a:lstStyle/>
          <a:p>
            <a:pPr marL="8659" defTabSz="623438">
              <a:spcBef>
                <a:spcPts val="72"/>
              </a:spcBef>
            </a:pPr>
            <a:r>
              <a:rPr sz="920" dirty="0">
                <a:solidFill>
                  <a:prstClr val="black"/>
                </a:solidFill>
                <a:latin typeface="Courier New"/>
                <a:cs typeface="Courier New"/>
              </a:rPr>
              <a:t>2-</a:t>
            </a:r>
            <a:r>
              <a:rPr sz="920" spc="-443" dirty="0">
                <a:solidFill>
                  <a:prstClr val="black"/>
                </a:solidFill>
                <a:latin typeface="Courier New"/>
                <a:cs typeface="Courier New"/>
              </a:rPr>
              <a:t> </a:t>
            </a:r>
            <a:r>
              <a:rPr sz="682" i="1" spc="102" dirty="0">
                <a:solidFill>
                  <a:prstClr val="black"/>
                </a:solidFill>
                <a:latin typeface="Times New Roman"/>
                <a:cs typeface="Times New Roman"/>
              </a:rPr>
              <a:t>Thomas</a:t>
            </a:r>
            <a:r>
              <a:rPr sz="682" i="1" spc="48" dirty="0">
                <a:solidFill>
                  <a:prstClr val="black"/>
                </a:solidFill>
                <a:latin typeface="Times New Roman"/>
                <a:cs typeface="Times New Roman"/>
              </a:rPr>
              <a:t> L.</a:t>
            </a:r>
            <a:r>
              <a:rPr sz="682" i="1" spc="51" dirty="0">
                <a:solidFill>
                  <a:prstClr val="black"/>
                </a:solidFill>
                <a:latin typeface="Times New Roman"/>
                <a:cs typeface="Times New Roman"/>
              </a:rPr>
              <a:t> </a:t>
            </a:r>
            <a:r>
              <a:rPr sz="682" i="1" spc="75" dirty="0">
                <a:solidFill>
                  <a:prstClr val="black"/>
                </a:solidFill>
                <a:latin typeface="Times New Roman"/>
                <a:cs typeface="Times New Roman"/>
              </a:rPr>
              <a:t>Floyd</a:t>
            </a:r>
            <a:r>
              <a:rPr sz="818" spc="75" dirty="0">
                <a:solidFill>
                  <a:prstClr val="black"/>
                </a:solidFill>
                <a:latin typeface="Courier New"/>
                <a:cs typeface="Courier New"/>
              </a:rPr>
              <a:t>,</a:t>
            </a:r>
            <a:r>
              <a:rPr sz="818" spc="-14" dirty="0">
                <a:solidFill>
                  <a:prstClr val="black"/>
                </a:solidFill>
                <a:latin typeface="Courier New"/>
                <a:cs typeface="Courier New"/>
              </a:rPr>
              <a:t> </a:t>
            </a:r>
            <a:r>
              <a:rPr sz="818" dirty="0">
                <a:solidFill>
                  <a:prstClr val="black"/>
                </a:solidFill>
                <a:latin typeface="Courier New"/>
                <a:cs typeface="Courier New"/>
              </a:rPr>
              <a:t>“</a:t>
            </a:r>
            <a:r>
              <a:rPr sz="818" spc="-3" dirty="0">
                <a:solidFill>
                  <a:prstClr val="black"/>
                </a:solidFill>
                <a:latin typeface="Courier New"/>
                <a:cs typeface="Courier New"/>
              </a:rPr>
              <a:t> Electronic</a:t>
            </a:r>
            <a:endParaRPr sz="818">
              <a:solidFill>
                <a:prstClr val="black"/>
              </a:solidFill>
              <a:latin typeface="Courier New"/>
              <a:cs typeface="Courier New"/>
            </a:endParaRPr>
          </a:p>
        </p:txBody>
      </p:sp>
      <p:sp>
        <p:nvSpPr>
          <p:cNvPr id="7" name="object 7"/>
          <p:cNvSpPr txBox="1"/>
          <p:nvPr/>
        </p:nvSpPr>
        <p:spPr>
          <a:xfrm>
            <a:off x="4573024" y="4621357"/>
            <a:ext cx="952933" cy="134612"/>
          </a:xfrm>
          <a:prstGeom prst="rect">
            <a:avLst/>
          </a:prstGeom>
        </p:spPr>
        <p:txBody>
          <a:bodyPr vert="horz" wrap="square" lIns="0" tIns="8659" rIns="0" bIns="0" rtlCol="0">
            <a:spAutoFit/>
          </a:bodyPr>
          <a:lstStyle/>
          <a:p>
            <a:pPr marL="8659" defTabSz="623438">
              <a:spcBef>
                <a:spcPts val="68"/>
              </a:spcBef>
            </a:pPr>
            <a:r>
              <a:rPr sz="818" spc="-3" dirty="0">
                <a:solidFill>
                  <a:prstClr val="black"/>
                </a:solidFill>
                <a:latin typeface="Courier New"/>
                <a:cs typeface="Courier New"/>
              </a:rPr>
              <a:t>Devices. CCV</a:t>
            </a:r>
            <a:r>
              <a:rPr sz="818" spc="-58" dirty="0">
                <a:solidFill>
                  <a:prstClr val="black"/>
                </a:solidFill>
                <a:latin typeface="Courier New"/>
                <a:cs typeface="Courier New"/>
              </a:rPr>
              <a:t> </a:t>
            </a:r>
            <a:r>
              <a:rPr sz="818" spc="-3" dirty="0">
                <a:solidFill>
                  <a:prstClr val="black"/>
                </a:solidFill>
                <a:latin typeface="Courier New"/>
                <a:cs typeface="Courier New"/>
              </a:rPr>
              <a:t>“.</a:t>
            </a:r>
            <a:endParaRPr sz="818">
              <a:solidFill>
                <a:prstClr val="black"/>
              </a:solidFill>
              <a:latin typeface="Courier New"/>
              <a:cs typeface="Courier New"/>
            </a:endParaRPr>
          </a:p>
        </p:txBody>
      </p:sp>
      <p:sp>
        <p:nvSpPr>
          <p:cNvPr id="8" name="object 8"/>
          <p:cNvSpPr txBox="1"/>
          <p:nvPr/>
        </p:nvSpPr>
        <p:spPr>
          <a:xfrm>
            <a:off x="2659934" y="4736696"/>
            <a:ext cx="4076267" cy="150758"/>
          </a:xfrm>
          <a:prstGeom prst="rect">
            <a:avLst/>
          </a:prstGeom>
        </p:spPr>
        <p:txBody>
          <a:bodyPr vert="horz" wrap="square" lIns="0" tIns="9092" rIns="0" bIns="0" rtlCol="0">
            <a:spAutoFit/>
          </a:bodyPr>
          <a:lstStyle/>
          <a:p>
            <a:pPr marL="8659" defTabSz="623438">
              <a:spcBef>
                <a:spcPts val="72"/>
              </a:spcBef>
            </a:pPr>
            <a:r>
              <a:rPr sz="920" dirty="0">
                <a:solidFill>
                  <a:prstClr val="black"/>
                </a:solidFill>
                <a:latin typeface="Courier New"/>
                <a:cs typeface="Courier New"/>
              </a:rPr>
              <a:t>3- </a:t>
            </a:r>
            <a:r>
              <a:rPr sz="682" i="1" spc="112" dirty="0">
                <a:solidFill>
                  <a:prstClr val="black"/>
                </a:solidFill>
                <a:latin typeface="Times New Roman"/>
                <a:cs typeface="Times New Roman"/>
              </a:rPr>
              <a:t>Adel </a:t>
            </a:r>
            <a:r>
              <a:rPr sz="682" i="1" spc="37" dirty="0">
                <a:solidFill>
                  <a:prstClr val="black"/>
                </a:solidFill>
                <a:latin typeface="Times New Roman"/>
                <a:cs typeface="Times New Roman"/>
              </a:rPr>
              <a:t>S. </a:t>
            </a:r>
            <a:r>
              <a:rPr sz="682" i="1" spc="92" dirty="0">
                <a:solidFill>
                  <a:prstClr val="black"/>
                </a:solidFill>
                <a:latin typeface="Times New Roman"/>
                <a:cs typeface="Times New Roman"/>
              </a:rPr>
              <a:t>Sedra </a:t>
            </a:r>
            <a:r>
              <a:rPr sz="818" dirty="0">
                <a:solidFill>
                  <a:prstClr val="black"/>
                </a:solidFill>
                <a:latin typeface="Courier New"/>
                <a:cs typeface="Courier New"/>
              </a:rPr>
              <a:t>and </a:t>
            </a:r>
            <a:r>
              <a:rPr sz="682" i="1" spc="123" dirty="0">
                <a:solidFill>
                  <a:prstClr val="black"/>
                </a:solidFill>
                <a:latin typeface="Times New Roman"/>
                <a:cs typeface="Times New Roman"/>
              </a:rPr>
              <a:t>Kenneth </a:t>
            </a:r>
            <a:r>
              <a:rPr sz="682" i="1" spc="61" dirty="0">
                <a:solidFill>
                  <a:prstClr val="black"/>
                </a:solidFill>
                <a:latin typeface="Times New Roman"/>
                <a:cs typeface="Times New Roman"/>
              </a:rPr>
              <a:t>Carless </a:t>
            </a:r>
            <a:r>
              <a:rPr sz="682" i="1" spc="89" dirty="0">
                <a:solidFill>
                  <a:prstClr val="black"/>
                </a:solidFill>
                <a:latin typeface="Times New Roman"/>
                <a:cs typeface="Times New Roman"/>
              </a:rPr>
              <a:t>Smith</a:t>
            </a:r>
            <a:r>
              <a:rPr sz="818" spc="89" dirty="0">
                <a:solidFill>
                  <a:prstClr val="black"/>
                </a:solidFill>
                <a:latin typeface="Courier New"/>
                <a:cs typeface="Courier New"/>
              </a:rPr>
              <a:t>,</a:t>
            </a:r>
            <a:r>
              <a:rPr sz="818" spc="-337" dirty="0">
                <a:solidFill>
                  <a:prstClr val="black"/>
                </a:solidFill>
                <a:latin typeface="Courier New"/>
                <a:cs typeface="Courier New"/>
              </a:rPr>
              <a:t> </a:t>
            </a:r>
            <a:r>
              <a:rPr sz="818" dirty="0">
                <a:solidFill>
                  <a:prstClr val="black"/>
                </a:solidFill>
                <a:latin typeface="Courier New"/>
                <a:cs typeface="Courier New"/>
              </a:rPr>
              <a:t>“ </a:t>
            </a:r>
            <a:r>
              <a:rPr sz="818" spc="-3" dirty="0">
                <a:solidFill>
                  <a:prstClr val="black"/>
                </a:solidFill>
                <a:latin typeface="Courier New"/>
                <a:cs typeface="Courier New"/>
              </a:rPr>
              <a:t>Microelectronic circuits “.</a:t>
            </a:r>
            <a:endParaRPr sz="818">
              <a:solidFill>
                <a:prstClr val="black"/>
              </a:solidFill>
              <a:latin typeface="Courier New"/>
              <a:cs typeface="Courier New"/>
            </a:endParaRPr>
          </a:p>
        </p:txBody>
      </p:sp>
      <p:sp>
        <p:nvSpPr>
          <p:cNvPr id="9" name="object 9"/>
          <p:cNvSpPr txBox="1"/>
          <p:nvPr/>
        </p:nvSpPr>
        <p:spPr>
          <a:xfrm>
            <a:off x="3721192" y="3466165"/>
            <a:ext cx="1349952" cy="197578"/>
          </a:xfrm>
          <a:prstGeom prst="rect">
            <a:avLst/>
          </a:prstGeom>
        </p:spPr>
        <p:txBody>
          <a:bodyPr vert="horz" wrap="square" lIns="0" tIns="8659" rIns="0" bIns="0" rtlCol="0">
            <a:spAutoFit/>
          </a:bodyPr>
          <a:lstStyle/>
          <a:p>
            <a:pPr marL="8659" defTabSz="623438">
              <a:spcBef>
                <a:spcPts val="68"/>
              </a:spcBef>
              <a:tabLst>
                <a:tab pos="748991" algn="l"/>
              </a:tabLst>
            </a:pPr>
            <a:r>
              <a:rPr sz="1227" b="1" i="1" spc="-27" dirty="0">
                <a:solidFill>
                  <a:prstClr val="black"/>
                </a:solidFill>
                <a:latin typeface="Arial"/>
                <a:cs typeface="Arial"/>
              </a:rPr>
              <a:t>Lecturer:	</a:t>
            </a:r>
            <a:r>
              <a:rPr sz="1227" b="1" i="1" spc="-136" dirty="0">
                <a:solidFill>
                  <a:prstClr val="black"/>
                </a:solidFill>
                <a:latin typeface="Arial"/>
                <a:cs typeface="Arial"/>
              </a:rPr>
              <a:t>Abbas</a:t>
            </a:r>
            <a:r>
              <a:rPr sz="1227" b="1" i="1" spc="17" dirty="0">
                <a:solidFill>
                  <a:prstClr val="black"/>
                </a:solidFill>
                <a:latin typeface="Arial"/>
                <a:cs typeface="Arial"/>
              </a:rPr>
              <a:t> </a:t>
            </a:r>
            <a:r>
              <a:rPr sz="1227" b="1" i="1" spc="-99" dirty="0">
                <a:solidFill>
                  <a:prstClr val="black"/>
                </a:solidFill>
                <a:latin typeface="Arial"/>
                <a:cs typeface="Arial"/>
              </a:rPr>
              <a:t>S.</a:t>
            </a:r>
            <a:endParaRPr sz="1227">
              <a:solidFill>
                <a:prstClr val="black"/>
              </a:solidFill>
              <a:latin typeface="Arial"/>
              <a:cs typeface="Arial"/>
            </a:endParaRPr>
          </a:p>
        </p:txBody>
      </p:sp>
      <p:sp>
        <p:nvSpPr>
          <p:cNvPr id="10" name="object 10"/>
          <p:cNvSpPr txBox="1"/>
          <p:nvPr/>
        </p:nvSpPr>
        <p:spPr>
          <a:xfrm>
            <a:off x="5166564" y="3466165"/>
            <a:ext cx="486208" cy="197578"/>
          </a:xfrm>
          <a:prstGeom prst="rect">
            <a:avLst/>
          </a:prstGeom>
        </p:spPr>
        <p:txBody>
          <a:bodyPr vert="horz" wrap="square" lIns="0" tIns="8659" rIns="0" bIns="0" rtlCol="0">
            <a:spAutoFit/>
          </a:bodyPr>
          <a:lstStyle/>
          <a:p>
            <a:pPr marL="8659" defTabSz="623438">
              <a:spcBef>
                <a:spcPts val="68"/>
              </a:spcBef>
            </a:pPr>
            <a:r>
              <a:rPr sz="1227" b="1" i="1" spc="-184" dirty="0">
                <a:solidFill>
                  <a:prstClr val="black"/>
                </a:solidFill>
                <a:latin typeface="Arial"/>
                <a:cs typeface="Arial"/>
              </a:rPr>
              <a:t>Hameed</a:t>
            </a:r>
            <a:endParaRPr sz="1227">
              <a:solidFill>
                <a:prstClr val="black"/>
              </a:solidFill>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7933" y="1828800"/>
            <a:ext cx="7798562" cy="2721258"/>
          </a:xfrm>
          <a:prstGeom prst="rect">
            <a:avLst/>
          </a:prstGeom>
        </p:spPr>
        <p:txBody>
          <a:bodyPr vert="horz" wrap="square" lIns="0" tIns="12700" rIns="0" bIns="0" rtlCol="0">
            <a:spAutoFit/>
          </a:bodyPr>
          <a:lstStyle/>
          <a:p>
            <a:pPr marL="12700" algn="ctr">
              <a:lnSpc>
                <a:spcPct val="100000"/>
              </a:lnSpc>
              <a:spcBef>
                <a:spcPts val="100"/>
              </a:spcBef>
            </a:pPr>
            <a:r>
              <a:rPr lang="en-US" sz="8800" u="none" spc="-135" dirty="0">
                <a:solidFill>
                  <a:srgbClr val="FFFF00"/>
                </a:solidFill>
                <a:latin typeface="Times New Roman"/>
                <a:cs typeface="Times New Roman"/>
              </a:rPr>
              <a:t>FEEDBACK AMPLIFIERS </a:t>
            </a:r>
            <a:endParaRPr sz="8800" u="none" spc="-135" dirty="0">
              <a:solidFill>
                <a:srgbClr val="FFFF00"/>
              </a:solidFill>
              <a:latin typeface="Times New Roman"/>
              <a:cs typeface="Times New Roman"/>
            </a:endParaRPr>
          </a:p>
        </p:txBody>
      </p:sp>
      <p:sp>
        <p:nvSpPr>
          <p:cNvPr id="3" name="TextBox 2">
            <a:extLst>
              <a:ext uri="{FF2B5EF4-FFF2-40B4-BE49-F238E27FC236}">
                <a16:creationId xmlns:a16="http://schemas.microsoft.com/office/drawing/2014/main" id="{A56F5993-031C-4C9D-96A5-E932F8BF7EE2}"/>
              </a:ext>
            </a:extLst>
          </p:cNvPr>
          <p:cNvSpPr txBox="1"/>
          <p:nvPr/>
        </p:nvSpPr>
        <p:spPr>
          <a:xfrm>
            <a:off x="720894" y="613723"/>
            <a:ext cx="4981135" cy="1323439"/>
          </a:xfrm>
          <a:prstGeom prst="rect">
            <a:avLst/>
          </a:prstGeom>
          <a:noFill/>
        </p:spPr>
        <p:txBody>
          <a:bodyPr wrap="square" rtlCol="1">
            <a:spAutoFit/>
          </a:bodyPr>
          <a:lstStyle/>
          <a:p>
            <a:r>
              <a:rPr lang="en-US" sz="4000" dirty="0">
                <a:solidFill>
                  <a:schemeClr val="bg1"/>
                </a:solidFill>
                <a:latin typeface="BatangChe" panose="02030609000101010101" pitchFamily="49" charset="-127"/>
                <a:ea typeface="BatangChe" panose="02030609000101010101" pitchFamily="49" charset="-127"/>
              </a:rPr>
              <a:t>Chapter Two </a:t>
            </a:r>
            <a:r>
              <a:rPr lang="en-US" sz="4000" dirty="0" err="1">
                <a:solidFill>
                  <a:schemeClr val="bg1"/>
                </a:solidFill>
                <a:latin typeface="BatangChe" panose="02030609000101010101" pitchFamily="49" charset="-127"/>
                <a:ea typeface="BatangChe" panose="02030609000101010101" pitchFamily="49" charset="-127"/>
              </a:rPr>
              <a:t>Lect</a:t>
            </a:r>
            <a:r>
              <a:rPr lang="en-US" sz="4000" dirty="0">
                <a:solidFill>
                  <a:schemeClr val="bg1"/>
                </a:solidFill>
                <a:latin typeface="BatangChe" panose="02030609000101010101" pitchFamily="49" charset="-127"/>
                <a:ea typeface="BatangChe" panose="02030609000101010101" pitchFamily="49" charset="-127"/>
              </a:rPr>
              <a:t> 7  principle steps</a:t>
            </a:r>
            <a:endParaRPr lang="ar-IQ" sz="4000" dirty="0">
              <a:solidFill>
                <a:schemeClr val="bg1"/>
              </a:solidFill>
              <a:latin typeface="BatangChe" panose="02030609000101010101" pitchFamily="49" charset="-127"/>
              <a:ea typeface="BatangChe" panose="02030609000101010101" pitchFamily="49" charset="-127"/>
            </a:endParaRPr>
          </a:p>
        </p:txBody>
      </p:sp>
      <p:pic>
        <p:nvPicPr>
          <p:cNvPr id="4" name="Picture 3">
            <a:extLst>
              <a:ext uri="{FF2B5EF4-FFF2-40B4-BE49-F238E27FC236}">
                <a16:creationId xmlns:a16="http://schemas.microsoft.com/office/drawing/2014/main" id="{FD4DC569-FFD0-4698-B685-B02AEB298640}"/>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Lst>
          </a:blip>
          <a:stretch>
            <a:fillRect/>
          </a:stretch>
        </p:blipFill>
        <p:spPr>
          <a:xfrm>
            <a:off x="0" y="4818127"/>
            <a:ext cx="4114800" cy="201016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a:extLst>
              <a:ext uri="{FF2B5EF4-FFF2-40B4-BE49-F238E27FC236}">
                <a16:creationId xmlns:a16="http://schemas.microsoft.com/office/drawing/2014/main" id="{DC808DF4-3BB0-491A-8649-14AE07AA91F2}"/>
              </a:ext>
            </a:extLst>
          </p:cNvPr>
          <p:cNvPicPr>
            <a:picLocks noChangeAspect="1"/>
          </p:cNvPicPr>
          <p:nvPr/>
        </p:nvPicPr>
        <p:blipFill>
          <a:blip r:embed="rId4"/>
          <a:stretch>
            <a:fillRect/>
          </a:stretch>
        </p:blipFill>
        <p:spPr>
          <a:xfrm>
            <a:off x="4819650" y="4788420"/>
            <a:ext cx="4324350" cy="203987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133166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102" y="1066800"/>
            <a:ext cx="7772400" cy="566822"/>
          </a:xfrm>
          <a:prstGeom prst="rect">
            <a:avLst/>
          </a:prstGeom>
        </p:spPr>
        <p:txBody>
          <a:bodyPr vert="horz" wrap="square" lIns="0" tIns="12700" rIns="0" bIns="0" rtlCol="0">
            <a:spAutoFit/>
          </a:bodyPr>
          <a:lstStyle/>
          <a:p>
            <a:pPr marL="12700">
              <a:lnSpc>
                <a:spcPct val="100000"/>
              </a:lnSpc>
              <a:spcBef>
                <a:spcPts val="100"/>
              </a:spcBef>
            </a:pPr>
            <a:r>
              <a:rPr lang="en-US" b="1" u="none" dirty="0">
                <a:solidFill>
                  <a:schemeClr val="bg1"/>
                </a:solidFill>
              </a:rPr>
              <a:t>*   Reduction in Frequency Distortion</a:t>
            </a:r>
            <a:endParaRPr spc="-135" dirty="0">
              <a:solidFill>
                <a:schemeClr val="bg1"/>
              </a:solidFill>
              <a:latin typeface="Times New Roman"/>
              <a:cs typeface="Times New Roman"/>
            </a:endParaRPr>
          </a:p>
        </p:txBody>
      </p:sp>
      <p:sp>
        <p:nvSpPr>
          <p:cNvPr id="3" name="Rectangle 2">
            <a:extLst>
              <a:ext uri="{FF2B5EF4-FFF2-40B4-BE49-F238E27FC236}">
                <a16:creationId xmlns:a16="http://schemas.microsoft.com/office/drawing/2014/main" id="{AE5479BB-A126-4517-94C8-76092A9A0B18}"/>
              </a:ext>
            </a:extLst>
          </p:cNvPr>
          <p:cNvSpPr/>
          <p:nvPr/>
        </p:nvSpPr>
        <p:spPr>
          <a:xfrm>
            <a:off x="0" y="1828800"/>
            <a:ext cx="9220200" cy="646331"/>
          </a:xfrm>
          <a:prstGeom prst="rect">
            <a:avLst/>
          </a:prstGeom>
        </p:spPr>
        <p:txBody>
          <a:bodyPr wrap="square">
            <a:spAutoFit/>
          </a:bodyPr>
          <a:lstStyle/>
          <a:p>
            <a:pPr marL="12700">
              <a:spcBef>
                <a:spcPts val="100"/>
              </a:spcBef>
            </a:pPr>
            <a:r>
              <a:rPr lang="en-US" sz="3600" b="1" dirty="0">
                <a:solidFill>
                  <a:schemeClr val="bg1"/>
                </a:solidFill>
                <a:latin typeface="Calibri"/>
                <a:ea typeface="+mj-ea"/>
              </a:rPr>
              <a:t>*  Reduction in Noise and Nonlinear Distortion</a:t>
            </a:r>
            <a:endParaRPr lang="ar-IQ" sz="3600" b="1" dirty="0">
              <a:solidFill>
                <a:schemeClr val="bg1"/>
              </a:solidFill>
              <a:latin typeface="Calibri"/>
              <a:ea typeface="+mj-ea"/>
            </a:endParaRPr>
          </a:p>
        </p:txBody>
      </p:sp>
      <p:sp>
        <p:nvSpPr>
          <p:cNvPr id="4" name="Rectangle 3">
            <a:extLst>
              <a:ext uri="{FF2B5EF4-FFF2-40B4-BE49-F238E27FC236}">
                <a16:creationId xmlns:a16="http://schemas.microsoft.com/office/drawing/2014/main" id="{B61FB4D5-1B6D-49A7-89D0-06E5284076ED}"/>
              </a:ext>
            </a:extLst>
          </p:cNvPr>
          <p:cNvSpPr/>
          <p:nvPr/>
        </p:nvSpPr>
        <p:spPr>
          <a:xfrm>
            <a:off x="21102" y="2670309"/>
            <a:ext cx="9122898" cy="646331"/>
          </a:xfrm>
          <a:prstGeom prst="rect">
            <a:avLst/>
          </a:prstGeom>
        </p:spPr>
        <p:txBody>
          <a:bodyPr wrap="square">
            <a:spAutoFit/>
          </a:bodyPr>
          <a:lstStyle/>
          <a:p>
            <a:r>
              <a:rPr lang="en-US" sz="3600" b="1" dirty="0">
                <a:solidFill>
                  <a:schemeClr val="bg1"/>
                </a:solidFill>
                <a:latin typeface="+mj-lt"/>
                <a:ea typeface="Dotum" panose="020B0600000101010101" pitchFamily="34" charset="-127"/>
              </a:rPr>
              <a:t>*  Effect  of  Negative  Feedback  on  Gain  and         </a:t>
            </a:r>
            <a:endParaRPr lang="ar-IQ" sz="3600" dirty="0">
              <a:solidFill>
                <a:schemeClr val="bg1"/>
              </a:solidFill>
              <a:latin typeface="+mj-lt"/>
              <a:ea typeface="Dotum" panose="020B0600000101010101" pitchFamily="34" charset="-127"/>
            </a:endParaRPr>
          </a:p>
        </p:txBody>
      </p:sp>
      <p:sp>
        <p:nvSpPr>
          <p:cNvPr id="5" name="Rectangle 4">
            <a:extLst>
              <a:ext uri="{FF2B5EF4-FFF2-40B4-BE49-F238E27FC236}">
                <a16:creationId xmlns:a16="http://schemas.microsoft.com/office/drawing/2014/main" id="{273E3F1B-A481-4F57-B7EC-B98BB6CAA121}"/>
              </a:ext>
            </a:extLst>
          </p:cNvPr>
          <p:cNvSpPr/>
          <p:nvPr/>
        </p:nvSpPr>
        <p:spPr>
          <a:xfrm>
            <a:off x="457200" y="3316640"/>
            <a:ext cx="3048000" cy="646331"/>
          </a:xfrm>
          <a:prstGeom prst="rect">
            <a:avLst/>
          </a:prstGeom>
        </p:spPr>
        <p:txBody>
          <a:bodyPr wrap="square">
            <a:spAutoFit/>
          </a:bodyPr>
          <a:lstStyle/>
          <a:p>
            <a:r>
              <a:rPr lang="en-US" sz="3600" b="1" dirty="0">
                <a:solidFill>
                  <a:schemeClr val="bg1"/>
                </a:solidFill>
                <a:latin typeface="+mj-lt"/>
                <a:ea typeface="Dotum" panose="020B0600000101010101" pitchFamily="34" charset="-127"/>
              </a:rPr>
              <a:t>Bandwidth</a:t>
            </a:r>
            <a:endParaRPr lang="ar-IQ" dirty="0"/>
          </a:p>
        </p:txBody>
      </p:sp>
      <p:sp>
        <p:nvSpPr>
          <p:cNvPr id="6" name="Rectangle 5">
            <a:extLst>
              <a:ext uri="{FF2B5EF4-FFF2-40B4-BE49-F238E27FC236}">
                <a16:creationId xmlns:a16="http://schemas.microsoft.com/office/drawing/2014/main" id="{CD46A305-ED33-4B87-9FA2-83F941A1A5D4}"/>
              </a:ext>
            </a:extLst>
          </p:cNvPr>
          <p:cNvSpPr/>
          <p:nvPr/>
        </p:nvSpPr>
        <p:spPr>
          <a:xfrm>
            <a:off x="21102" y="4286136"/>
            <a:ext cx="6066084" cy="646331"/>
          </a:xfrm>
          <a:prstGeom prst="rect">
            <a:avLst/>
          </a:prstGeom>
        </p:spPr>
        <p:txBody>
          <a:bodyPr wrap="none">
            <a:spAutoFit/>
          </a:bodyPr>
          <a:lstStyle/>
          <a:p>
            <a:r>
              <a:rPr lang="en-US" sz="3600" b="1" dirty="0">
                <a:solidFill>
                  <a:schemeClr val="bg1"/>
                </a:solidFill>
                <a:latin typeface="+mj-lt"/>
                <a:ea typeface="Dotum" panose="020B0600000101010101" pitchFamily="34" charset="-127"/>
              </a:rPr>
              <a:t>*  Gain Stability with Feedback</a:t>
            </a:r>
            <a:endParaRPr lang="ar-IQ" sz="3600" dirty="0">
              <a:solidFill>
                <a:schemeClr val="bg1"/>
              </a:solidFill>
              <a:latin typeface="+mj-lt"/>
              <a:ea typeface="Dotum" panose="020B0600000101010101" pitchFamily="34" charset="-127"/>
            </a:endParaRPr>
          </a:p>
        </p:txBody>
      </p:sp>
    </p:spTree>
    <p:extLst>
      <p:ext uri="{BB962C8B-B14F-4D97-AF65-F5344CB8AC3E}">
        <p14:creationId xmlns:p14="http://schemas.microsoft.com/office/powerpoint/2010/main" val="2238409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381000"/>
            <a:ext cx="6180328" cy="1120820"/>
          </a:xfrm>
          <a:prstGeom prst="rect">
            <a:avLst/>
          </a:prstGeom>
        </p:spPr>
        <p:txBody>
          <a:bodyPr vert="horz" wrap="square" lIns="0" tIns="12700" rIns="0" bIns="0" rtlCol="0">
            <a:spAutoFit/>
          </a:bodyPr>
          <a:lstStyle/>
          <a:p>
            <a:pPr marL="12700">
              <a:spcBef>
                <a:spcPts val="100"/>
              </a:spcBef>
            </a:pPr>
            <a:r>
              <a:rPr lang="en-US" b="1" u="sng" dirty="0">
                <a:solidFill>
                  <a:schemeClr val="bg1"/>
                </a:solidFill>
              </a:rPr>
              <a:t>Analysis of Feedback Amplifiers:</a:t>
            </a:r>
            <a:br>
              <a:rPr lang="en-US" dirty="0">
                <a:solidFill>
                  <a:schemeClr val="bg1"/>
                </a:solidFill>
              </a:rPr>
            </a:br>
            <a:endParaRPr spc="-135" dirty="0">
              <a:solidFill>
                <a:schemeClr val="bg1"/>
              </a:solidFill>
              <a:latin typeface="Times New Roman"/>
              <a:cs typeface="Times New Roman"/>
            </a:endParaRPr>
          </a:p>
        </p:txBody>
      </p:sp>
      <p:sp>
        <p:nvSpPr>
          <p:cNvPr id="3" name="Rectangle 2">
            <a:extLst>
              <a:ext uri="{FF2B5EF4-FFF2-40B4-BE49-F238E27FC236}">
                <a16:creationId xmlns:a16="http://schemas.microsoft.com/office/drawing/2014/main" id="{8E53841E-2D5F-4916-B982-42AE36666ECB}"/>
              </a:ext>
            </a:extLst>
          </p:cNvPr>
          <p:cNvSpPr/>
          <p:nvPr/>
        </p:nvSpPr>
        <p:spPr>
          <a:xfrm>
            <a:off x="228600" y="1219200"/>
            <a:ext cx="8534400" cy="3785652"/>
          </a:xfrm>
          <a:prstGeom prst="rect">
            <a:avLst/>
          </a:prstGeom>
        </p:spPr>
        <p:txBody>
          <a:bodyPr wrap="square">
            <a:spAutoFit/>
          </a:bodyPr>
          <a:lstStyle/>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1 : First identify whether the feedback signal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X</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is a voltage feedback signal or current feedback signal. If the feedback signal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X</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is applied in shunt with the external signal,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it is shunt feedback.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If the feedback signal is applied in series, it is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series feedback.</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Then determine whether the sampled signal Xo is a voltage signal or current signal. If the sampled signal Xo is taken between the output node and ground, it is voltage feedback. If the sampled signal is taken from the output loop, it is current feedback.</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01940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DCFC03-81E6-418B-832E-365172DFD3C0}"/>
              </a:ext>
            </a:extLst>
          </p:cNvPr>
          <p:cNvSpPr/>
          <p:nvPr/>
        </p:nvSpPr>
        <p:spPr>
          <a:xfrm>
            <a:off x="228600" y="457200"/>
            <a:ext cx="8686800" cy="5586145"/>
          </a:xfrm>
          <a:prstGeom prst="rect">
            <a:avLst/>
          </a:prstGeom>
        </p:spPr>
        <p:txBody>
          <a:bodyPr wrap="square">
            <a:spAutoFit/>
          </a:bodyPr>
          <a:lstStyle/>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2 :  Draw the basic amplifier without feedback</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b="1" dirty="0">
                <a:solidFill>
                  <a:schemeClr val="bg1"/>
                </a:solidFill>
                <a:latin typeface="Times New Roman" panose="02020603050405020304" pitchFamily="18" charset="0"/>
                <a:ea typeface="Calibri" panose="020F0502020204030204" pitchFamily="34" charset="0"/>
                <a:cs typeface="Arial" panose="020B0604020202020204" pitchFamily="34" charset="0"/>
              </a:rPr>
              <a:t>A. For the correct input circuit:</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(a) With voltage signal (shunt sampling), short-circuit the output nodes to set </a:t>
            </a:r>
            <a:r>
              <a:rPr lang="en-US" sz="2000" i="1" dirty="0" err="1">
                <a:solidFill>
                  <a:schemeClr val="bg1"/>
                </a:solidFill>
                <a:latin typeface="Times New Roman" panose="02020603050405020304" pitchFamily="18" charset="0"/>
                <a:ea typeface="Calibri" panose="020F0502020204030204" pitchFamily="34" charset="0"/>
                <a:cs typeface="Arial" panose="020B0604020202020204" pitchFamily="34" charset="0"/>
              </a:rPr>
              <a:t>v</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o</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=0.</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(b) With current signal (series sampling), open-circuit the output loop to set </a:t>
            </a:r>
            <a:r>
              <a:rPr lang="en-US" sz="2000" i="1" dirty="0" err="1">
                <a:solidFill>
                  <a:schemeClr val="bg1"/>
                </a:solidFill>
                <a:latin typeface="Times New Roman" panose="02020603050405020304" pitchFamily="18" charset="0"/>
                <a:ea typeface="Calibri" panose="020F0502020204030204" pitchFamily="34" charset="0"/>
                <a:cs typeface="Arial" panose="020B0604020202020204" pitchFamily="34" charset="0"/>
              </a:rPr>
              <a:t>i</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o</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0.</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b="1" dirty="0">
                <a:solidFill>
                  <a:schemeClr val="bg1"/>
                </a:solidFill>
                <a:latin typeface="Times New Roman" panose="02020603050405020304" pitchFamily="18" charset="0"/>
                <a:ea typeface="Calibri" panose="020F0502020204030204" pitchFamily="34" charset="0"/>
                <a:cs typeface="Arial" panose="020B0604020202020204" pitchFamily="34" charset="0"/>
              </a:rPr>
              <a:t>B. For the correct output circuit:</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(a) With series summing, open-circuit the input loop to set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i</a:t>
            </a:r>
            <a:r>
              <a:rPr lang="en-US" sz="2000" i="1" baseline="-25000" dirty="0">
                <a:solidFill>
                  <a:schemeClr val="bg1"/>
                </a:solidFill>
                <a:latin typeface="Times New Roman" panose="02020603050405020304" pitchFamily="18" charset="0"/>
                <a:ea typeface="Calibri" panose="020F0502020204030204" pitchFamily="34" charset="0"/>
                <a:cs typeface="Arial" panose="020B0604020202020204" pitchFamily="34" charset="0"/>
              </a:rPr>
              <a:t>i</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0.</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(b) With shunt summing, short-circuit the input nodes to set v</a:t>
            </a:r>
            <a:r>
              <a:rPr lang="en-US" sz="2000" i="1" baseline="-25000" dirty="0">
                <a:solidFill>
                  <a:schemeClr val="bg1"/>
                </a:solidFill>
                <a:latin typeface="Times New Roman" panose="02020603050405020304" pitchFamily="18" charset="0"/>
                <a:ea typeface="Calibri" panose="020F0502020204030204" pitchFamily="34" charset="0"/>
                <a:cs typeface="Arial" panose="020B0604020202020204" pitchFamily="34" charset="0"/>
              </a:rPr>
              <a:t>i</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 0.</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3: Replace the active device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(BJT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or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FET</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by proper model (hybrid - π equivalent circuit or </a:t>
            </a:r>
            <a:r>
              <a:rPr lang="en-US" sz="2000" i="1" dirty="0">
                <a:solidFill>
                  <a:schemeClr val="bg1"/>
                </a:solidFill>
                <a:latin typeface="Times New Roman" panose="02020603050405020304" pitchFamily="18" charset="0"/>
                <a:ea typeface="Calibri" panose="020F0502020204030204" pitchFamily="34" charset="0"/>
                <a:cs typeface="Arial" panose="020B0604020202020204" pitchFamily="34" charset="0"/>
              </a:rPr>
              <a:t>h-parameter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model)</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4: Draw the feedback circuit only then calculate </a:t>
            </a:r>
            <a:r>
              <a:rPr lang="en-US" sz="2000" dirty="0">
                <a:solidFill>
                  <a:schemeClr val="bg1"/>
                </a:solidFill>
                <a:latin typeface="Times New Roman" panose="02020603050405020304" pitchFamily="18" charset="0"/>
                <a:ea typeface="HiddenHorzOCR"/>
                <a:cs typeface="Arial" panose="020B0604020202020204" pitchFamily="34" charset="0"/>
              </a:rPr>
              <a:t>β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5: Calculate 'A' of basic amplifier then calculate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desensitivity</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factor (1+Aβ).</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6: Calculate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A</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i="1" baseline="-25000"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Ri</a:t>
            </a:r>
            <a:r>
              <a:rPr lang="en-US" sz="2000" i="1" baseline="-25000" dirty="0">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Ro</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i="1" baseline="-25000" dirty="0">
                <a:solidFill>
                  <a:schemeClr val="bg1"/>
                </a:solidFill>
                <a:latin typeface="Times New Roman" panose="02020603050405020304" pitchFamily="18" charset="0"/>
                <a:ea typeface="Calibri" panose="020F0502020204030204" pitchFamily="34" charset="0"/>
                <a:cs typeface="Arial" panose="020B0604020202020204" pitchFamily="34" charset="0"/>
              </a:rPr>
              <a:t> ,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L</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and </a:t>
            </a:r>
            <a:r>
              <a:rPr lang="en-US" sz="2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H</a:t>
            </a:r>
            <a:r>
              <a:rPr lang="en-US" sz="2000" i="1" baseline="-25000" dirty="0" err="1">
                <a:solidFill>
                  <a:schemeClr val="bg1"/>
                </a:solidFill>
                <a:latin typeface="Times New Roman" panose="02020603050405020304" pitchFamily="18" charset="0"/>
                <a:ea typeface="Calibri" panose="020F0502020204030204" pitchFamily="34" charset="0"/>
                <a:cs typeface="Arial" panose="020B0604020202020204" pitchFamily="34" charset="0"/>
              </a:rPr>
              <a:t>f</a:t>
            </a:r>
            <a:r>
              <a:rPr lang="en-US" sz="2000" dirty="0">
                <a:solidFill>
                  <a:schemeClr val="bg1"/>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a:solidFill>
                <a:schemeClr val="bg1"/>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29594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569EE64-F53E-407B-8E0C-30793E900AB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6200" y="533400"/>
            <a:ext cx="8915399" cy="5638800"/>
          </a:xfrm>
          <a:prstGeom prst="rect">
            <a:avLst/>
          </a:prstGeom>
          <a:noFill/>
          <a:ln>
            <a:noFill/>
          </a:ln>
        </p:spPr>
      </p:pic>
    </p:spTree>
    <p:extLst>
      <p:ext uri="{BB962C8B-B14F-4D97-AF65-F5344CB8AC3E}">
        <p14:creationId xmlns:p14="http://schemas.microsoft.com/office/powerpoint/2010/main" val="2026601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2876</TotalTime>
  <Words>358</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BatangChe</vt:lpstr>
      <vt:lpstr>Dotum</vt:lpstr>
      <vt:lpstr>Arial</vt:lpstr>
      <vt:lpstr>Calibri</vt:lpstr>
      <vt:lpstr>Courier New</vt:lpstr>
      <vt:lpstr>HiddenHorzOCR</vt:lpstr>
      <vt:lpstr>Times New Roman</vt:lpstr>
      <vt:lpstr>Office Theme</vt:lpstr>
      <vt:lpstr>1_Office Theme</vt:lpstr>
      <vt:lpstr>Advance  Electronic I THIRD YEAR</vt:lpstr>
      <vt:lpstr>FEEDBACK AMPLIFIERS </vt:lpstr>
      <vt:lpstr>*   Reduction in Frequency Distortion</vt:lpstr>
      <vt:lpstr>Analysis of Feedback Amplifiers: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WiMAX</dc:title>
  <dc:creator>abbasw</dc:creator>
  <cp:lastModifiedBy>abbasw</cp:lastModifiedBy>
  <cp:revision>74</cp:revision>
  <dcterms:created xsi:type="dcterms:W3CDTF">2017-10-15T11:51:09Z</dcterms:created>
  <dcterms:modified xsi:type="dcterms:W3CDTF">2018-11-11T16:03:58Z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2014-06-11T00:00:00Z</vt:filetime>
  </property>
  <property fmtid="{D5CDD505-2E9C-101B-9397-08002B2CF9AE}" pid="3" name="Creator">
    <vt:lpwstr>Microsoft® PowerPoint® 2013</vt:lpwstr>
  </property>
  <property fmtid="{D5CDD505-2E9C-101B-9397-08002B2CF9AE}" pid="4" name="LastSaved">
    <vt:filetime>2017-10-15T00:00:00Z</vt:filetime>
  </property>
</Properties>
</file>